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40"/>
  </p:notesMasterIdLst>
  <p:sldIdLst>
    <p:sldId id="256" r:id="rId5"/>
    <p:sldId id="305" r:id="rId6"/>
    <p:sldId id="314" r:id="rId7"/>
    <p:sldId id="313" r:id="rId8"/>
    <p:sldId id="312" r:id="rId9"/>
    <p:sldId id="258" r:id="rId10"/>
    <p:sldId id="275" r:id="rId11"/>
    <p:sldId id="291" r:id="rId12"/>
    <p:sldId id="317" r:id="rId13"/>
    <p:sldId id="279" r:id="rId14"/>
    <p:sldId id="264" r:id="rId15"/>
    <p:sldId id="300" r:id="rId16"/>
    <p:sldId id="280" r:id="rId17"/>
    <p:sldId id="270" r:id="rId18"/>
    <p:sldId id="285" r:id="rId19"/>
    <p:sldId id="286" r:id="rId20"/>
    <p:sldId id="287" r:id="rId21"/>
    <p:sldId id="268" r:id="rId22"/>
    <p:sldId id="281" r:id="rId23"/>
    <p:sldId id="282" r:id="rId24"/>
    <p:sldId id="284" r:id="rId25"/>
    <p:sldId id="271" r:id="rId26"/>
    <p:sldId id="315" r:id="rId27"/>
    <p:sldId id="316" r:id="rId28"/>
    <p:sldId id="266" r:id="rId29"/>
    <p:sldId id="310" r:id="rId30"/>
    <p:sldId id="267" r:id="rId31"/>
    <p:sldId id="309" r:id="rId32"/>
    <p:sldId id="292" r:id="rId33"/>
    <p:sldId id="295" r:id="rId34"/>
    <p:sldId id="296" r:id="rId35"/>
    <p:sldId id="297" r:id="rId36"/>
    <p:sldId id="298" r:id="rId37"/>
    <p:sldId id="299" r:id="rId38"/>
    <p:sldId id="31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08" autoAdjust="0"/>
  </p:normalViewPr>
  <p:slideViewPr>
    <p:cSldViewPr snapToGrid="0">
      <p:cViewPr varScale="1">
        <p:scale>
          <a:sx n="96" d="100"/>
          <a:sy n="96" d="100"/>
        </p:scale>
        <p:origin x="125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BEA81-F553-E818-3D0D-42BEAC00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EEA87-F3D7-4603-1ED9-AA0A20A51C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E9F2A-F969-B54A-45E5-D85677E9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70755-DF94-F8E9-FA92-5EA6DB1B9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8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CFB8-C4F8-9852-6EC6-DB583F98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67339-1AFC-F9DC-919B-5B6AC3DF3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2D0FB-BF2E-375F-02D9-4C258D790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DD17-D53C-FBD5-FD47-2C380E9CF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7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9A5-C784-508B-1DF7-8473BD26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60EB2-5A82-99F1-D1AB-82A3C3E5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38ADE-9ABF-A78C-2C6A-A05F05D7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524-AAF2-1347-E84E-E65B446D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1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33D482B-DF2D-42CD-8F8E-5D21CCCD8631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liberators/in-depth-the-costs-and-benefits-of-pair-programming-b4b54b27c6f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Self-sufficient deployment: </a:t>
            </a:r>
            <a:br>
              <a:rPr lang="en-US" sz="3200" b="1" dirty="0"/>
            </a:br>
            <a:r>
              <a:rPr lang="en-US" sz="3200" b="1"/>
              <a:t>using pair </a:t>
            </a:r>
            <a:r>
              <a:rPr lang="en-US" sz="3200" b="1" dirty="0"/>
              <a:t>programming to have fun and sell your solutions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/>
              <a:t>Kristin Carr</a:t>
            </a:r>
          </a:p>
          <a:p>
            <a:r>
              <a:rPr lang="en-US"/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Problem 1: Solutions need to be REACTIVE</a:t>
            </a:r>
            <a:endParaRPr lang="en-US"/>
          </a:p>
        </p:txBody>
      </p:sp>
      <p:pic>
        <p:nvPicPr>
          <p:cNvPr id="4" name="Picture 3" descr="A close up of a hammer&#10;&#10;AI-generated content may be incorrect.">
            <a:extLst>
              <a:ext uri="{FF2B5EF4-FFF2-40B4-BE49-F238E27FC236}">
                <a16:creationId xmlns:a16="http://schemas.microsoft.com/office/drawing/2014/main" id="{D30E7209-CE82-7260-3F75-8D58D180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726" y="853457"/>
            <a:ext cx="2133600" cy="2133600"/>
          </a:xfrm>
          <a:prstGeom prst="rect">
            <a:avLst/>
          </a:prstGeom>
        </p:spPr>
      </p:pic>
      <p:pic>
        <p:nvPicPr>
          <p:cNvPr id="8" name="Picture 7" descr="A red swiss army knife&#10;&#10;AI-generated content may be incorrect.">
            <a:extLst>
              <a:ext uri="{FF2B5EF4-FFF2-40B4-BE49-F238E27FC236}">
                <a16:creationId xmlns:a16="http://schemas.microsoft.com/office/drawing/2014/main" id="{74500A4B-E564-37C2-5A38-486E0F749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35" y="4234757"/>
            <a:ext cx="2117599" cy="2117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7D32D-37EA-6629-088D-2CFF62F7F2E3}"/>
              </a:ext>
            </a:extLst>
          </p:cNvPr>
          <p:cNvSpPr txBox="1"/>
          <p:nvPr/>
        </p:nvSpPr>
        <p:spPr>
          <a:xfrm>
            <a:off x="9306735" y="211937"/>
            <a:ext cx="25252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Tool we wish we had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CF52C-7632-DEED-F507-2C81881621FF}"/>
              </a:ext>
            </a:extLst>
          </p:cNvPr>
          <p:cNvSpPr txBox="1"/>
          <p:nvPr/>
        </p:nvSpPr>
        <p:spPr>
          <a:xfrm>
            <a:off x="9135156" y="3751936"/>
            <a:ext cx="25252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Tools we actually have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5F8D-1971-AB86-E852-2A9AC986850C}"/>
              </a:ext>
            </a:extLst>
          </p:cNvPr>
          <p:cNvSpPr txBox="1"/>
          <p:nvPr/>
        </p:nvSpPr>
        <p:spPr>
          <a:xfrm>
            <a:off x="420521" y="5199174"/>
            <a:ext cx="7238066" cy="1095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54" y="4237755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07" y="1869849"/>
            <a:ext cx="7033173" cy="137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32F53-DFFC-246E-F586-6687B06FFF1B}"/>
              </a:ext>
            </a:extLst>
          </p:cNvPr>
          <p:cNvSpPr txBox="1"/>
          <p:nvPr/>
        </p:nvSpPr>
        <p:spPr>
          <a:xfrm>
            <a:off x="9863229" y="1498700"/>
            <a:ext cx="1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Problem 2: Solutions need to be STABLE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Calibri"/>
                <a:ea typeface="Calibri"/>
                <a:cs typeface="Calibri"/>
              </a:rPr>
              <a:t>sufficient </a:t>
            </a:r>
            <a:r>
              <a:rPr lang="en-US" sz="2400" dirty="0">
                <a:latin typeface="Calibri"/>
                <a:ea typeface="Calibri"/>
                <a:cs typeface="Calibri"/>
              </a:rPr>
              <a:t>support </a:t>
            </a:r>
            <a:endParaRPr lang="en-US" dirty="0"/>
          </a:p>
          <a:p>
            <a:pPr lvl="1"/>
            <a:endParaRPr lang="en-US"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629864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more time with 15% less defects</a:t>
            </a:r>
            <a:endParaRPr lang="en-US" dirty="0"/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fontAlgn="ctr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preferred working in pairs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Solo developers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test cases 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Paired developers 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1066461" y="6409723"/>
            <a:ext cx="960581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https://medium.com/the-liberators/in-depth-the-costs-and-benefits-of-pair-programming-b4b54b27c6ff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REACTIVE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Pin Model Version</a:t>
            </a:r>
          </a:p>
          <a:p>
            <a:pPr algn="ctr"/>
            <a:r>
              <a:rPr lang="en-US" sz="2400"/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Call API</a:t>
            </a:r>
          </a:p>
          <a:p>
            <a:pPr algn="ctr"/>
            <a:r>
              <a:rPr lang="en-US" sz="2400"/>
              <a:t>Display Model Preds </a:t>
            </a:r>
          </a:p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638463" y="2992684"/>
            <a:ext cx="2130387" cy="1050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KF lead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KC lead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Path to Victory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02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42" y="1711308"/>
            <a:ext cx="6257027" cy="48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Many approaches</a:t>
            </a:r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b="1" dirty="0"/>
              <a:t>Unstructured Asynchronous ("</a:t>
            </a:r>
            <a:r>
              <a:rPr lang="en-US" sz="2400" b="1" dirty="0" err="1"/>
              <a:t>Pair"allel</a:t>
            </a:r>
            <a:r>
              <a:rPr lang="en-US" sz="2400" b="1" dirty="0"/>
              <a:t>)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Lesson #3: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Lesson #3: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2F601-F598-E8D9-2306-5B54EEBD8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f you want to go fast, go alone. If you want to go far, go together.” -">
            <a:extLst>
              <a:ext uri="{FF2B5EF4-FFF2-40B4-BE49-F238E27FC236}">
                <a16:creationId xmlns:a16="http://schemas.microsoft.com/office/drawing/2014/main" id="{29C77F88-90C1-E679-1A3B-4A929900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52" r="2628"/>
          <a:stretch>
            <a:fillRect/>
          </a:stretch>
        </p:blipFill>
        <p:spPr>
          <a:xfrm>
            <a:off x="5054860" y="1408652"/>
            <a:ext cx="6970382" cy="4493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CD693-4918-241C-4A2E-D18D922D757E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Lesson #3: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5986B-8CCB-4F15-8EE2-633A7FD6267C}"/>
              </a:ext>
            </a:extLst>
          </p:cNvPr>
          <p:cNvSpPr txBox="1"/>
          <p:nvPr/>
        </p:nvSpPr>
        <p:spPr>
          <a:xfrm>
            <a:off x="347896" y="1038266"/>
            <a:ext cx="597688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 (reprise)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A46D-6A3A-E71C-FEA0-FA1D3F9B7A22}"/>
              </a:ext>
            </a:extLst>
          </p:cNvPr>
          <p:cNvSpPr txBox="1"/>
          <p:nvPr/>
        </p:nvSpPr>
        <p:spPr>
          <a:xfrm>
            <a:off x="5215233" y="1710338"/>
            <a:ext cx="5448475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000000"/>
                </a:solidFill>
              </a:rPr>
              <a:t>If you want to go fast, go alone. </a:t>
            </a:r>
            <a:endParaRPr lang="en-US" sz="2800" b="1" dirty="0">
              <a:solidFill>
                <a:srgbClr val="000000"/>
              </a:solidFill>
            </a:endParaRPr>
          </a:p>
          <a:p>
            <a:r>
              <a:rPr lang="en-US" sz="2800" b="1" i="1" dirty="0">
                <a:solidFill>
                  <a:srgbClr val="000000"/>
                </a:solidFill>
              </a:rPr>
              <a:t>If you want to go far, go together.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59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/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Black Mountain: Stronger Together</a:t>
            </a:r>
            <a:endParaRPr lang="en-US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/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/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ea typeface="Calibri"/>
                <a:cs typeface="Calibri"/>
              </a:rPr>
              <a:t>R code to pin the model</a:t>
            </a:r>
            <a:r>
              <a:rPr lang="en-US" sz="200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Posit Connect view of pinned </a:t>
            </a:r>
            <a:r>
              <a:rPr lang="en-US" sz="2000">
                <a:latin typeface="Calibri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/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>
                <a:solidFill>
                  <a:srgbClr val="0070C0"/>
                </a:solidFill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/pin-</a:t>
            </a:r>
            <a:r>
              <a:rPr lang="en-US" dirty="0" err="1"/>
              <a:t>url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/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162433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23105" y="4226863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/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57C9A9E-3D87-2152-7DB6-1D042A41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7" y="1168400"/>
            <a:ext cx="7652067" cy="5394960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7BFAA-92F2-8872-A6AD-216E97CD82CF}"/>
              </a:ext>
            </a:extLst>
          </p:cNvPr>
          <p:cNvSpPr/>
          <p:nvPr/>
        </p:nvSpPr>
        <p:spPr>
          <a:xfrm>
            <a:off x="4423887" y="3865880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C1D50-7E52-5B3B-C786-8D3E2C297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20BC3-2322-337D-CDA1-0680921DDB9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Want to Learn More?</a:t>
            </a:r>
            <a:endParaRPr lang="en-US"/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D7575FE5-6B26-6572-1BB1-B0A626E1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7306530" y="1125365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090E1507-276B-A977-A4DC-1BDC24AED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8" y="1125365"/>
            <a:ext cx="5037576" cy="50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Black Mountain: Stronger Together</a:t>
            </a:r>
            <a:endParaRPr lang="en-US"/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Black Mountain: Stronger Together</a:t>
            </a:r>
            <a:endParaRPr lang="en-US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438528" y="2455747"/>
            <a:ext cx="834714" cy="11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220469" y="3544035"/>
            <a:ext cx="10516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588798" y="4642766"/>
            <a:ext cx="6833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Our Spartan Race at Work</a:t>
            </a:r>
            <a:endParaRPr lang="en-US"/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95B0-83B5-15F5-2637-9BB8E7E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22AF1BE-1F8D-610D-FC81-266E7E0B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45893" r="1319"/>
          <a:stretch>
            <a:fillRect/>
          </a:stretch>
        </p:blipFill>
        <p:spPr>
          <a:xfrm>
            <a:off x="870694" y="844489"/>
            <a:ext cx="10439053" cy="493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FD64-FB82-3AC8-2A7B-231E4BDD9E0B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Simple, right?</a:t>
            </a:r>
            <a:endParaRPr lang="en-US"/>
          </a:p>
        </p:txBody>
      </p:sp>
      <p:pic>
        <p:nvPicPr>
          <p:cNvPr id="11" name="Picture 10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2534EBE0-9810-047F-27D8-9D6A3D0B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76" y="1521439"/>
            <a:ext cx="9644206" cy="246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A7B89-AD06-D5EF-8D60-8AF4CD1694A4}"/>
              </a:ext>
            </a:extLst>
          </p:cNvPr>
          <p:cNvSpPr/>
          <p:nvPr/>
        </p:nvSpPr>
        <p:spPr>
          <a:xfrm>
            <a:off x="4389890" y="846516"/>
            <a:ext cx="1625411" cy="46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Dept system deployment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Dedicated 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2258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reactivity </a:t>
            </a:r>
            <a:r>
              <a:rPr lang="en-US" sz="2200" dirty="0">
                <a:latin typeface="Calibri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5" grpId="0" animBg="1"/>
      <p:bldP spid="11" grpId="0" animBg="1"/>
      <p:bldP spid="12" grpId="0" animBg="1"/>
      <p:bldP spid="21" grpId="0" animBg="1"/>
      <p:bldP spid="26" grpId="0" animBg="1"/>
      <p:bldP spid="24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50c2d34f-f553-4235-803c-839569a53bae"/>
    <ds:schemaRef ds:uri="e689e8e5-ea8c-4d20-b666-0d9128fe5a96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256</TotalTime>
  <Words>882</Words>
  <Application>Microsoft Office PowerPoint</Application>
  <PresentationFormat>Widescreen</PresentationFormat>
  <Paragraphs>262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Arial,Sans-Serif</vt:lpstr>
      <vt:lpstr>Courier New,monospace</vt:lpstr>
      <vt:lpstr>Aptos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499</cp:revision>
  <dcterms:created xsi:type="dcterms:W3CDTF">2025-08-04T14:56:33Z</dcterms:created>
  <dcterms:modified xsi:type="dcterms:W3CDTF">2025-08-28T14:16:19Z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